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87" r:id="rId5"/>
    <p:sldId id="288" r:id="rId6"/>
    <p:sldId id="300" r:id="rId7"/>
    <p:sldId id="266" r:id="rId8"/>
    <p:sldId id="274" r:id="rId9"/>
    <p:sldId id="279" r:id="rId10"/>
    <p:sldId id="305" r:id="rId11"/>
    <p:sldId id="296" r:id="rId12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95959"/>
    <a:srgbClr val="1B4171"/>
    <a:srgbClr val="314865"/>
    <a:srgbClr val="F5F5F5"/>
    <a:srgbClr val="BFBFBF"/>
    <a:srgbClr val="0071C1"/>
    <a:srgbClr val="E2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125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04" y="762"/>
      </p:cViewPr>
      <p:guideLst>
        <p:guide orient="horz" pos="16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2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FACBB1-1174-4432-BE6F-41B3ACC0B83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F10490FA-BF50-4B16-B630-490134ED6E9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490FA-BF50-4B16-B630-490134ED6E9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86A4963E-0D9B-45DC-9720-FEC0E036E7D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3C1EF214-A2F4-4BB1-A3DC-69933A723F5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36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rgbClr val="59595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系统功能模块</a:t>
                      </a:r>
                      <a:endParaRPr lang="zh-CN" altLang="en-US" sz="1200" dirty="0">
                        <a:solidFill>
                          <a:srgbClr val="59595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系统架构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技术重难点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 userDrawn="1"/>
        </p:nvSpPr>
        <p:spPr>
          <a:xfrm>
            <a:off x="0" y="954496"/>
            <a:ext cx="1268760" cy="5911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研究背景与意义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160748" y="1196060"/>
            <a:ext cx="108012" cy="1080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研究背景与意义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系统架构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技术重难点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研究成果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1545636"/>
            <a:ext cx="1268760" cy="591140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系统功能模块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研究背景与意义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系统功能模块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技术重难点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研究成果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2140705"/>
            <a:ext cx="1268760" cy="591140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系统架构</a:t>
              </a:r>
              <a:endPara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研究背景与意义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系统功能模块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系统架构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研究成果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2736195"/>
            <a:ext cx="1268760" cy="591140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技术重难点</a:t>
              </a:r>
              <a:endParaRPr lang="zh-CN" altLang="en-US" sz="1400" b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研究背景与意义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系统功能模块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系统架构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技术重难点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3329985"/>
            <a:ext cx="1268760" cy="591140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研究成果</a:t>
              </a:r>
              <a:endParaRPr lang="zh-CN" altLang="en-US" sz="1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951570"/>
          <a:ext cx="1268760" cy="356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/>
              </a:tblGrid>
              <a:tr h="59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  <a:endParaRPr lang="zh-CN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意义与内容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思路与方法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重点与难点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成果与运用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 userDrawn="1"/>
        </p:nvGrpSpPr>
        <p:grpSpPr>
          <a:xfrm>
            <a:off x="0" y="3923711"/>
            <a:ext cx="1268760" cy="591140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建议与总结</a:t>
              </a:r>
              <a:endParaRPr lang="zh-CN" altLang="en-US" sz="14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4514851"/>
            <a:ext cx="712721" cy="64007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4776879"/>
            <a:ext cx="739955" cy="378042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4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0C4986D-6BE9-4264-908F-02DB36FD8D6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843" y="4368483"/>
            <a:ext cx="986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A9B540C-44DA-4F69-89C9-7C84606640D3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 userDrawn="1"/>
        </p:nvSpPr>
        <p:spPr>
          <a:xfrm>
            <a:off x="0" y="4867274"/>
            <a:ext cx="7048500" cy="27622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 userDrawn="1"/>
        </p:nvSpPr>
        <p:spPr>
          <a:xfrm>
            <a:off x="8124825" y="4867273"/>
            <a:ext cx="1019175" cy="276225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9"/>
          <p:cNvSpPr txBox="1"/>
          <p:nvPr userDrawn="1"/>
        </p:nvSpPr>
        <p:spPr>
          <a:xfrm>
            <a:off x="6983733" y="4843416"/>
            <a:ext cx="12115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中南民族大学</a:t>
            </a:r>
            <a:endParaRPr lang="zh-CN" altLang="en-US" b="0" dirty="0">
              <a:solidFill>
                <a:srgbClr val="31486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9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      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80487" y="1181628"/>
            <a:ext cx="7465060" cy="14452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sz="4400" b="1" dirty="0">
                <a:ln>
                  <a:prstDash val="solid"/>
                </a:ln>
                <a:solidFill>
                  <a:schemeClr val="bg1"/>
                </a:solidFill>
                <a:latin typeface="+mj-ea"/>
                <a:ea typeface="+mj-ea"/>
              </a:rPr>
              <a:t>基于React Native的同城货运</a:t>
            </a:r>
            <a:endParaRPr sz="4400" b="1" dirty="0">
              <a:ln>
                <a:prstDash val="solid"/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sz="4400" b="1" dirty="0">
                <a:ln>
                  <a:prstDash val="solid"/>
                </a:ln>
                <a:solidFill>
                  <a:schemeClr val="bg1"/>
                </a:solidFill>
                <a:latin typeface="+mj-ea"/>
                <a:ea typeface="+mj-ea"/>
              </a:rPr>
              <a:t>APP的设计与实现</a:t>
            </a:r>
            <a:endParaRPr sz="4400" b="1" dirty="0">
              <a:ln>
                <a:prstDash val="solid"/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Freeform 5"/>
          <p:cNvSpPr>
            <a:spLocks noEditPoints="1"/>
          </p:cNvSpPr>
          <p:nvPr/>
        </p:nvSpPr>
        <p:spPr bwMode="auto">
          <a:xfrm>
            <a:off x="0" y="1131590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bg1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6"/>
          <p:cNvSpPr>
            <a:spLocks noEditPoints="1"/>
          </p:cNvSpPr>
          <p:nvPr/>
        </p:nvSpPr>
        <p:spPr bwMode="auto">
          <a:xfrm>
            <a:off x="1722420" y="2170624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0" y="4595813"/>
            <a:ext cx="9144000" cy="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" name="Oval 6"/>
          <p:cNvSpPr>
            <a:spLocks noChangeArrowheads="1"/>
          </p:cNvSpPr>
          <p:nvPr/>
        </p:nvSpPr>
        <p:spPr bwMode="auto">
          <a:xfrm>
            <a:off x="4376219" y="4407694"/>
            <a:ext cx="391562" cy="408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" name="Freeform 7"/>
          <p:cNvSpPr>
            <a:spLocks noEditPoints="1"/>
          </p:cNvSpPr>
          <p:nvPr/>
        </p:nvSpPr>
        <p:spPr bwMode="auto">
          <a:xfrm>
            <a:off x="4477382" y="4444604"/>
            <a:ext cx="196377" cy="330994"/>
          </a:xfrm>
          <a:custGeom>
            <a:avLst/>
            <a:gdLst>
              <a:gd name="T0" fmla="*/ 346 w 346"/>
              <a:gd name="T1" fmla="*/ 284 h 555"/>
              <a:gd name="T2" fmla="*/ 346 w 346"/>
              <a:gd name="T3" fmla="*/ 183 h 555"/>
              <a:gd name="T4" fmla="*/ 300 w 346"/>
              <a:gd name="T5" fmla="*/ 183 h 555"/>
              <a:gd name="T6" fmla="*/ 300 w 346"/>
              <a:gd name="T7" fmla="*/ 284 h 555"/>
              <a:gd name="T8" fmla="*/ 176 w 346"/>
              <a:gd name="T9" fmla="*/ 408 h 555"/>
              <a:gd name="T10" fmla="*/ 173 w 346"/>
              <a:gd name="T11" fmla="*/ 408 h 555"/>
              <a:gd name="T12" fmla="*/ 173 w 346"/>
              <a:gd name="T13" fmla="*/ 408 h 555"/>
              <a:gd name="T14" fmla="*/ 172 w 346"/>
              <a:gd name="T15" fmla="*/ 408 h 555"/>
              <a:gd name="T16" fmla="*/ 170 w 346"/>
              <a:gd name="T17" fmla="*/ 408 h 555"/>
              <a:gd name="T18" fmla="*/ 46 w 346"/>
              <a:gd name="T19" fmla="*/ 284 h 555"/>
              <a:gd name="T20" fmla="*/ 46 w 346"/>
              <a:gd name="T21" fmla="*/ 183 h 555"/>
              <a:gd name="T22" fmla="*/ 0 w 346"/>
              <a:gd name="T23" fmla="*/ 183 h 555"/>
              <a:gd name="T24" fmla="*/ 0 w 346"/>
              <a:gd name="T25" fmla="*/ 284 h 555"/>
              <a:gd name="T26" fmla="*/ 146 w 346"/>
              <a:gd name="T27" fmla="*/ 452 h 555"/>
              <a:gd name="T28" fmla="*/ 146 w 346"/>
              <a:gd name="T29" fmla="*/ 526 h 555"/>
              <a:gd name="T30" fmla="*/ 42 w 346"/>
              <a:gd name="T31" fmla="*/ 555 h 555"/>
              <a:gd name="T32" fmla="*/ 304 w 346"/>
              <a:gd name="T33" fmla="*/ 555 h 555"/>
              <a:gd name="T34" fmla="*/ 200 w 346"/>
              <a:gd name="T35" fmla="*/ 525 h 555"/>
              <a:gd name="T36" fmla="*/ 200 w 346"/>
              <a:gd name="T37" fmla="*/ 453 h 555"/>
              <a:gd name="T38" fmla="*/ 346 w 346"/>
              <a:gd name="T39" fmla="*/ 284 h 555"/>
              <a:gd name="T40" fmla="*/ 171 w 346"/>
              <a:gd name="T41" fmla="*/ 365 h 555"/>
              <a:gd name="T42" fmla="*/ 173 w 346"/>
              <a:gd name="T43" fmla="*/ 365 h 555"/>
              <a:gd name="T44" fmla="*/ 174 w 346"/>
              <a:gd name="T45" fmla="*/ 365 h 555"/>
              <a:gd name="T46" fmla="*/ 257 w 346"/>
              <a:gd name="T47" fmla="*/ 282 h 555"/>
              <a:gd name="T48" fmla="*/ 257 w 346"/>
              <a:gd name="T49" fmla="*/ 83 h 555"/>
              <a:gd name="T50" fmla="*/ 174 w 346"/>
              <a:gd name="T51" fmla="*/ 0 h 555"/>
              <a:gd name="T52" fmla="*/ 173 w 346"/>
              <a:gd name="T53" fmla="*/ 0 h 555"/>
              <a:gd name="T54" fmla="*/ 171 w 346"/>
              <a:gd name="T55" fmla="*/ 0 h 555"/>
              <a:gd name="T56" fmla="*/ 89 w 346"/>
              <a:gd name="T57" fmla="*/ 83 h 555"/>
              <a:gd name="T58" fmla="*/ 89 w 346"/>
              <a:gd name="T59" fmla="*/ 282 h 555"/>
              <a:gd name="T60" fmla="*/ 171 w 346"/>
              <a:gd name="T61" fmla="*/ 365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46" h="555">
                <a:moveTo>
                  <a:pt x="346" y="284"/>
                </a:moveTo>
                <a:lnTo>
                  <a:pt x="346" y="183"/>
                </a:lnTo>
                <a:cubicBezTo>
                  <a:pt x="346" y="154"/>
                  <a:pt x="300" y="154"/>
                  <a:pt x="300" y="183"/>
                </a:cubicBezTo>
                <a:lnTo>
                  <a:pt x="300" y="284"/>
                </a:lnTo>
                <a:cubicBezTo>
                  <a:pt x="300" y="352"/>
                  <a:pt x="244" y="408"/>
                  <a:pt x="176" y="408"/>
                </a:cubicBezTo>
                <a:cubicBezTo>
                  <a:pt x="175" y="408"/>
                  <a:pt x="174" y="408"/>
                  <a:pt x="173" y="408"/>
                </a:cubicBezTo>
                <a:lnTo>
                  <a:pt x="172" y="408"/>
                </a:lnTo>
                <a:cubicBezTo>
                  <a:pt x="171" y="408"/>
                  <a:pt x="171" y="408"/>
                  <a:pt x="170" y="408"/>
                </a:cubicBezTo>
                <a:cubicBezTo>
                  <a:pt x="101" y="408"/>
                  <a:pt x="46" y="352"/>
                  <a:pt x="46" y="284"/>
                </a:cubicBezTo>
                <a:lnTo>
                  <a:pt x="46" y="183"/>
                </a:lnTo>
                <a:cubicBezTo>
                  <a:pt x="46" y="154"/>
                  <a:pt x="0" y="154"/>
                  <a:pt x="0" y="183"/>
                </a:cubicBezTo>
                <a:cubicBezTo>
                  <a:pt x="0" y="197"/>
                  <a:pt x="0" y="284"/>
                  <a:pt x="0" y="284"/>
                </a:cubicBezTo>
                <a:cubicBezTo>
                  <a:pt x="0" y="370"/>
                  <a:pt x="63" y="441"/>
                  <a:pt x="146" y="452"/>
                </a:cubicBezTo>
                <a:lnTo>
                  <a:pt x="146" y="526"/>
                </a:lnTo>
                <a:lnTo>
                  <a:pt x="42" y="555"/>
                </a:lnTo>
                <a:lnTo>
                  <a:pt x="304" y="555"/>
                </a:lnTo>
                <a:lnTo>
                  <a:pt x="200" y="525"/>
                </a:lnTo>
                <a:lnTo>
                  <a:pt x="200" y="453"/>
                </a:lnTo>
                <a:cubicBezTo>
                  <a:pt x="282" y="441"/>
                  <a:pt x="346" y="370"/>
                  <a:pt x="346" y="284"/>
                </a:cubicBezTo>
                <a:close/>
                <a:moveTo>
                  <a:pt x="171" y="365"/>
                </a:move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4" y="365"/>
                  <a:pt x="174" y="365"/>
                </a:cubicBezTo>
                <a:cubicBezTo>
                  <a:pt x="220" y="365"/>
                  <a:pt x="257" y="328"/>
                  <a:pt x="257" y="282"/>
                </a:cubicBezTo>
                <a:lnTo>
                  <a:pt x="257" y="83"/>
                </a:lnTo>
                <a:cubicBezTo>
                  <a:pt x="257" y="37"/>
                  <a:pt x="220" y="0"/>
                  <a:pt x="174" y="0"/>
                </a:cubicBezTo>
                <a:cubicBezTo>
                  <a:pt x="174" y="0"/>
                  <a:pt x="173" y="0"/>
                  <a:pt x="173" y="0"/>
                </a:cubicBezTo>
                <a:cubicBezTo>
                  <a:pt x="172" y="0"/>
                  <a:pt x="172" y="0"/>
                  <a:pt x="171" y="0"/>
                </a:cubicBezTo>
                <a:cubicBezTo>
                  <a:pt x="126" y="0"/>
                  <a:pt x="89" y="37"/>
                  <a:pt x="89" y="83"/>
                </a:cubicBezTo>
                <a:lnTo>
                  <a:pt x="89" y="282"/>
                </a:lnTo>
                <a:cubicBezTo>
                  <a:pt x="89" y="328"/>
                  <a:pt x="126" y="365"/>
                  <a:pt x="171" y="365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lIns="68562" tIns="34281" rIns="68562" bIns="34281"/>
          <a:lstStyle/>
          <a:p>
            <a:endParaRPr lang="zh-CN" altLang="en-US"/>
          </a:p>
        </p:txBody>
      </p:sp>
      <p:pic>
        <p:nvPicPr>
          <p:cNvPr id="60" name="M01-06-002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28600" y="-94853"/>
            <a:ext cx="457200" cy="4572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190500" y="2931795"/>
            <a:ext cx="4146290" cy="840563"/>
            <a:chOff x="5639" y="4611"/>
            <a:chExt cx="6530" cy="1324"/>
          </a:xfrm>
        </p:grpSpPr>
        <p:sp>
          <p:nvSpPr>
            <p:cNvPr id="61" name="TextBox 5"/>
            <p:cNvSpPr txBox="1"/>
            <p:nvPr/>
          </p:nvSpPr>
          <p:spPr>
            <a:xfrm>
              <a:off x="8523" y="5440"/>
              <a:ext cx="1816" cy="49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导师：杨健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39" y="5440"/>
              <a:ext cx="2456" cy="495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答辩人：郝文海</a:t>
              </a:r>
              <a:endParaRPr kumimoji="1"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3" name="TextBox 34"/>
            <p:cNvSpPr txBox="1">
              <a:spLocks noChangeArrowheads="1"/>
            </p:cNvSpPr>
            <p:nvPr/>
          </p:nvSpPr>
          <p:spPr bwMode="auto">
            <a:xfrm>
              <a:off x="7612" y="4611"/>
              <a:ext cx="4557" cy="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信管实验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35"/>
            <p:cNvSpPr txBox="1">
              <a:spLocks noChangeArrowheads="1"/>
            </p:cNvSpPr>
            <p:nvPr/>
          </p:nvSpPr>
          <p:spPr bwMode="auto">
            <a:xfrm>
              <a:off x="5858" y="4611"/>
              <a:ext cx="3730" cy="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管理学院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51810" y="229870"/>
            <a:ext cx="3477895" cy="951230"/>
            <a:chOff x="5202" y="1463"/>
            <a:chExt cx="5477" cy="1498"/>
          </a:xfrm>
        </p:grpSpPr>
        <p:grpSp>
          <p:nvGrpSpPr>
            <p:cNvPr id="9" name="组合 8"/>
            <p:cNvGrpSpPr/>
            <p:nvPr/>
          </p:nvGrpSpPr>
          <p:grpSpPr>
            <a:xfrm>
              <a:off x="5285" y="1567"/>
              <a:ext cx="5395" cy="1395"/>
              <a:chOff x="3356149" y="216040"/>
              <a:chExt cx="3425825" cy="88582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356149" y="216040"/>
                <a:ext cx="753627" cy="753627"/>
                <a:chOff x="3356149" y="216040"/>
                <a:chExt cx="753627" cy="753627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3356149" y="216040"/>
                  <a:ext cx="753627" cy="753627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418116" y="267957"/>
                  <a:ext cx="646444" cy="646444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4210224" y="351930"/>
                <a:ext cx="2571750" cy="7499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800" dirty="0">
                    <a:solidFill>
                      <a:schemeClr val="bg1"/>
                    </a:solidFill>
                  </a:rPr>
                  <a:t>中南民族大学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200" dirty="0">
                    <a:solidFill>
                      <a:schemeClr val="bg1"/>
                    </a:solidFill>
                  </a:rPr>
                  <a:t>South-Central Minzu University</a:t>
                </a:r>
                <a:endParaRPr lang="en-US" altLang="zh-CN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图片 3" descr="logo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2" y="1463"/>
              <a:ext cx="1345" cy="13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32" grpId="0"/>
      <p:bldP spid="54" grpId="0" animBg="1"/>
      <p:bldP spid="55" grpId="0" animBg="1"/>
      <p:bldP spid="56" grpId="0" bldLvl="0" animBg="1" autoUpdateAnimBg="0"/>
      <p:bldP spid="57" grpId="0" bldLvl="0" animBg="1" autoUpdateAnimBg="0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8247686" y="1357880"/>
            <a:ext cx="900230" cy="20941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81614" tIns="40807" rIns="81614" bIns="40807" numCol="1" anchor="t" anchorCtr="0" compatLnSpc="1"/>
          <a:lstStyle/>
          <a:p>
            <a:endParaRPr lang="zh-CN" altLang="en-US"/>
          </a:p>
        </p:txBody>
      </p:sp>
      <p:sp>
        <p:nvSpPr>
          <p:cNvPr id="21" name="Freeform 13"/>
          <p:cNvSpPr/>
          <p:nvPr/>
        </p:nvSpPr>
        <p:spPr bwMode="auto">
          <a:xfrm>
            <a:off x="0" y="1357881"/>
            <a:ext cx="1461752" cy="2094131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81614" tIns="40807" rIns="81614" bIns="40807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/>
          <p:nvPr/>
        </p:nvSpPr>
        <p:spPr bwMode="auto">
          <a:xfrm>
            <a:off x="2580005" y="0"/>
            <a:ext cx="995045" cy="5143500"/>
          </a:xfrm>
          <a:custGeom>
            <a:avLst/>
            <a:gdLst>
              <a:gd name="T0" fmla="*/ 0 w 1703"/>
              <a:gd name="T1" fmla="*/ 0 h 9079"/>
              <a:gd name="T2" fmla="*/ 1703 w 1703"/>
              <a:gd name="T3" fmla="*/ 4539 h 9079"/>
              <a:gd name="T4" fmla="*/ 0 w 1703"/>
              <a:gd name="T5" fmla="*/ 9079 h 9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8" cap="flat">
            <a:solidFill>
              <a:srgbClr val="2E2C2C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614" tIns="40807" rIns="81614" bIns="40807" numCol="1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993223" y="877640"/>
            <a:ext cx="575900" cy="5471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3182155" y="1511114"/>
            <a:ext cx="575900" cy="5471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3252525" y="2141997"/>
            <a:ext cx="575900" cy="5471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3224943" y="2772879"/>
            <a:ext cx="575900" cy="5471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3101080" y="3404807"/>
            <a:ext cx="575900" cy="5471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30" name="圆角矩形 29"/>
          <p:cNvSpPr/>
          <p:nvPr>
            <p:custDataLst>
              <p:tags r:id="rId6"/>
            </p:custDataLst>
          </p:nvPr>
        </p:nvSpPr>
        <p:spPr bwMode="auto">
          <a:xfrm>
            <a:off x="3664409" y="935779"/>
            <a:ext cx="3442946" cy="45637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rgbClr val="31486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圆角矩形 72"/>
          <p:cNvSpPr/>
          <p:nvPr>
            <p:custDataLst>
              <p:tags r:id="rId7"/>
            </p:custDataLst>
          </p:nvPr>
        </p:nvSpPr>
        <p:spPr bwMode="auto">
          <a:xfrm>
            <a:off x="3860454" y="1555745"/>
            <a:ext cx="3226119" cy="45637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rgbClr val="31486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8"/>
            </p:custDataLst>
          </p:nvPr>
        </p:nvSpPr>
        <p:spPr bwMode="auto">
          <a:xfrm>
            <a:off x="3941455" y="2185724"/>
            <a:ext cx="3145117" cy="45637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rgbClr val="31486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75" name="圆角矩形 74"/>
          <p:cNvSpPr/>
          <p:nvPr>
            <p:custDataLst>
              <p:tags r:id="rId9"/>
            </p:custDataLst>
          </p:nvPr>
        </p:nvSpPr>
        <p:spPr bwMode="auto">
          <a:xfrm>
            <a:off x="3910522" y="2827868"/>
            <a:ext cx="3176049" cy="45637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rgbClr val="31486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76" name="圆角矩形 75"/>
          <p:cNvSpPr/>
          <p:nvPr>
            <p:custDataLst>
              <p:tags r:id="rId10"/>
            </p:custDataLst>
          </p:nvPr>
        </p:nvSpPr>
        <p:spPr bwMode="auto">
          <a:xfrm>
            <a:off x="3809220" y="3458894"/>
            <a:ext cx="3277351" cy="456370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rgbClr val="31486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14" tIns="40807" rIns="81614" bIns="40807" numCol="1" rtlCol="0" anchor="t" anchorCtr="0" compatLnSpc="1"/>
          <a:lstStyle/>
          <a:p>
            <a:pPr defTabSz="815975"/>
            <a:endParaRPr lang="zh-CN" altLang="en-US"/>
          </a:p>
        </p:txBody>
      </p:sp>
      <p:sp>
        <p:nvSpPr>
          <p:cNvPr id="2" name="TextBox 1"/>
          <p:cNvSpPr txBox="1"/>
          <p:nvPr>
            <p:custDataLst>
              <p:tags r:id="rId11"/>
            </p:custDataLst>
          </p:nvPr>
        </p:nvSpPr>
        <p:spPr>
          <a:xfrm>
            <a:off x="4011522" y="968103"/>
            <a:ext cx="2029460" cy="40386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研究背景与意义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>
            <p:custDataLst>
              <p:tags r:id="rId12"/>
            </p:custDataLst>
          </p:nvPr>
        </p:nvSpPr>
        <p:spPr>
          <a:xfrm>
            <a:off x="4115591" y="1585591"/>
            <a:ext cx="1762760" cy="72707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系统功能模块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algn="l"/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>
            <p:custDataLst>
              <p:tags r:id="rId13"/>
            </p:custDataLst>
          </p:nvPr>
        </p:nvSpPr>
        <p:spPr>
          <a:xfrm>
            <a:off x="4228482" y="2207595"/>
            <a:ext cx="1229360" cy="40386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pPr algn="l"/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sym typeface="+mn-ea"/>
              </a:rPr>
              <a:t>系统架构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>
            <p:custDataLst>
              <p:tags r:id="rId14"/>
            </p:custDataLst>
          </p:nvPr>
        </p:nvSpPr>
        <p:spPr>
          <a:xfrm>
            <a:off x="4186920" y="2858760"/>
            <a:ext cx="1496060" cy="40386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技术重难点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>
            <p:custDataLst>
              <p:tags r:id="rId15"/>
            </p:custDataLst>
          </p:nvPr>
        </p:nvSpPr>
        <p:spPr>
          <a:xfrm>
            <a:off x="4149403" y="3488739"/>
            <a:ext cx="1229360" cy="403860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21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研究成果</a:t>
            </a:r>
            <a:endParaRPr lang="zh-CN" altLang="en-US" sz="2100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>
            <p:custDataLst>
              <p:tags r:id="rId16"/>
            </p:custDataLst>
          </p:nvPr>
        </p:nvSpPr>
        <p:spPr>
          <a:xfrm>
            <a:off x="3104907" y="901301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1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>
            <p:custDataLst>
              <p:tags r:id="rId17"/>
            </p:custDataLst>
          </p:nvPr>
        </p:nvSpPr>
        <p:spPr>
          <a:xfrm>
            <a:off x="3291104" y="1530044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2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>
            <p:custDataLst>
              <p:tags r:id="rId18"/>
            </p:custDataLst>
          </p:nvPr>
        </p:nvSpPr>
        <p:spPr>
          <a:xfrm>
            <a:off x="3368840" y="2159836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3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>
            <p:custDataLst>
              <p:tags r:id="rId19"/>
            </p:custDataLst>
          </p:nvPr>
        </p:nvSpPr>
        <p:spPr>
          <a:xfrm>
            <a:off x="3341610" y="2780794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4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>
            <p:custDataLst>
              <p:tags r:id="rId20"/>
            </p:custDataLst>
          </p:nvPr>
        </p:nvSpPr>
        <p:spPr>
          <a:xfrm>
            <a:off x="3219530" y="3419794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5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>
            <p:custDataLst>
              <p:tags r:id="rId21"/>
            </p:custDataLst>
          </p:nvPr>
        </p:nvSpPr>
        <p:spPr>
          <a:xfrm>
            <a:off x="2959718" y="3741725"/>
            <a:ext cx="339550" cy="497909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2700" b="1" dirty="0">
                <a:solidFill>
                  <a:srgbClr val="F8F8F8"/>
                </a:solidFill>
                <a:latin typeface="+mn-ea"/>
              </a:rPr>
              <a:t>6</a:t>
            </a:r>
            <a:endParaRPr lang="zh-CN" altLang="en-US" sz="27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943185" y="1496279"/>
            <a:ext cx="1853878" cy="181262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81614" tIns="40807" rIns="81614" bIns="40807" numCol="1" anchor="t" anchorCtr="0" compatLnSpc="1"/>
          <a:lstStyle/>
          <a:p>
            <a:endParaRPr lang="zh-CN" altLang="en-US"/>
          </a:p>
        </p:txBody>
      </p:sp>
      <p:sp>
        <p:nvSpPr>
          <p:cNvPr id="23" name="Freeform 15"/>
          <p:cNvSpPr>
            <a:spLocks noEditPoints="1"/>
          </p:cNvSpPr>
          <p:nvPr/>
        </p:nvSpPr>
        <p:spPr bwMode="auto">
          <a:xfrm>
            <a:off x="1375799" y="1717803"/>
            <a:ext cx="976939" cy="872172"/>
          </a:xfrm>
          <a:custGeom>
            <a:avLst/>
            <a:gdLst>
              <a:gd name="T0" fmla="*/ 1051 w 1910"/>
              <a:gd name="T1" fmla="*/ 1550 h 1774"/>
              <a:gd name="T2" fmla="*/ 788 w 1910"/>
              <a:gd name="T3" fmla="*/ 1668 h 1774"/>
              <a:gd name="T4" fmla="*/ 535 w 1910"/>
              <a:gd name="T5" fmla="*/ 59 h 1774"/>
              <a:gd name="T6" fmla="*/ 591 w 1910"/>
              <a:gd name="T7" fmla="*/ 95 h 1774"/>
              <a:gd name="T8" fmla="*/ 963 w 1910"/>
              <a:gd name="T9" fmla="*/ 4 h 1774"/>
              <a:gd name="T10" fmla="*/ 477 w 1910"/>
              <a:gd name="T11" fmla="*/ 72 h 1774"/>
              <a:gd name="T12" fmla="*/ 582 w 1910"/>
              <a:gd name="T13" fmla="*/ 175 h 1774"/>
              <a:gd name="T14" fmla="*/ 560 w 1910"/>
              <a:gd name="T15" fmla="*/ 959 h 1774"/>
              <a:gd name="T16" fmla="*/ 454 w 1910"/>
              <a:gd name="T17" fmla="*/ 856 h 1774"/>
              <a:gd name="T18" fmla="*/ 477 w 1910"/>
              <a:gd name="T19" fmla="*/ 72 h 1774"/>
              <a:gd name="T20" fmla="*/ 869 w 1910"/>
              <a:gd name="T21" fmla="*/ 340 h 1774"/>
              <a:gd name="T22" fmla="*/ 1316 w 1910"/>
              <a:gd name="T23" fmla="*/ 289 h 1774"/>
              <a:gd name="T24" fmla="*/ 820 w 1910"/>
              <a:gd name="T25" fmla="*/ 308 h 1774"/>
              <a:gd name="T26" fmla="*/ 845 w 1910"/>
              <a:gd name="T27" fmla="*/ 375 h 1774"/>
              <a:gd name="T28" fmla="*/ 867 w 1910"/>
              <a:gd name="T29" fmla="*/ 1187 h 1774"/>
              <a:gd name="T30" fmla="*/ 762 w 1910"/>
              <a:gd name="T31" fmla="*/ 1155 h 1774"/>
              <a:gd name="T32" fmla="*/ 740 w 1910"/>
              <a:gd name="T33" fmla="*/ 343 h 1774"/>
              <a:gd name="T34" fmla="*/ 908 w 1910"/>
              <a:gd name="T35" fmla="*/ 408 h 1774"/>
              <a:gd name="T36" fmla="*/ 1440 w 1910"/>
              <a:gd name="T37" fmla="*/ 408 h 1774"/>
              <a:gd name="T38" fmla="*/ 1368 w 1910"/>
              <a:gd name="T39" fmla="*/ 1142 h 1774"/>
              <a:gd name="T40" fmla="*/ 908 w 1910"/>
              <a:gd name="T41" fmla="*/ 408 h 1774"/>
              <a:gd name="T42" fmla="*/ 1356 w 1910"/>
              <a:gd name="T43" fmla="*/ 469 h 1774"/>
              <a:gd name="T44" fmla="*/ 996 w 1910"/>
              <a:gd name="T45" fmla="*/ 677 h 1774"/>
              <a:gd name="T46" fmla="*/ 622 w 1910"/>
              <a:gd name="T47" fmla="*/ 158 h 1774"/>
              <a:gd name="T48" fmla="*/ 1155 w 1910"/>
              <a:gd name="T49" fmla="*/ 158 h 1774"/>
              <a:gd name="T50" fmla="*/ 719 w 1910"/>
              <a:gd name="T51" fmla="*/ 233 h 1774"/>
              <a:gd name="T52" fmla="*/ 677 w 1910"/>
              <a:gd name="T53" fmla="*/ 944 h 1774"/>
              <a:gd name="T54" fmla="*/ 622 w 1910"/>
              <a:gd name="T55" fmla="*/ 158 h 1774"/>
              <a:gd name="T56" fmla="*/ 378 w 1910"/>
              <a:gd name="T57" fmla="*/ 530 h 1774"/>
              <a:gd name="T58" fmla="*/ 293 w 1910"/>
              <a:gd name="T59" fmla="*/ 381 h 1774"/>
              <a:gd name="T60" fmla="*/ 152 w 1910"/>
              <a:gd name="T61" fmla="*/ 1314 h 1774"/>
              <a:gd name="T62" fmla="*/ 254 w 1910"/>
              <a:gd name="T63" fmla="*/ 1450 h 1774"/>
              <a:gd name="T64" fmla="*/ 0 w 1910"/>
              <a:gd name="T65" fmla="*/ 1774 h 1774"/>
              <a:gd name="T66" fmla="*/ 1910 w 1910"/>
              <a:gd name="T67" fmla="*/ 1651 h 1774"/>
              <a:gd name="T68" fmla="*/ 1748 w 1910"/>
              <a:gd name="T69" fmla="*/ 1314 h 1774"/>
              <a:gd name="T70" fmla="*/ 1607 w 1910"/>
              <a:gd name="T71" fmla="*/ 381 h 1774"/>
              <a:gd name="T72" fmla="*/ 1523 w 1910"/>
              <a:gd name="T73" fmla="*/ 530 h 1774"/>
              <a:gd name="T74" fmla="*/ 1614 w 1910"/>
              <a:gd name="T75" fmla="*/ 1336 h 1774"/>
              <a:gd name="T76" fmla="*/ 286 w 1910"/>
              <a:gd name="T77" fmla="*/ 53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0" h="1774">
                <a:moveTo>
                  <a:pt x="848" y="1550"/>
                </a:moveTo>
                <a:lnTo>
                  <a:pt x="1051" y="1550"/>
                </a:lnTo>
                <a:lnTo>
                  <a:pt x="1122" y="1668"/>
                </a:lnTo>
                <a:lnTo>
                  <a:pt x="788" y="1668"/>
                </a:lnTo>
                <a:lnTo>
                  <a:pt x="848" y="1550"/>
                </a:lnTo>
                <a:close/>
                <a:moveTo>
                  <a:pt x="535" y="59"/>
                </a:moveTo>
                <a:lnTo>
                  <a:pt x="584" y="90"/>
                </a:lnTo>
                <a:cubicBezTo>
                  <a:pt x="587" y="92"/>
                  <a:pt x="589" y="93"/>
                  <a:pt x="591" y="95"/>
                </a:cubicBezTo>
                <a:lnTo>
                  <a:pt x="1031" y="39"/>
                </a:lnTo>
                <a:cubicBezTo>
                  <a:pt x="1020" y="15"/>
                  <a:pt x="994" y="0"/>
                  <a:pt x="963" y="4"/>
                </a:cubicBezTo>
                <a:lnTo>
                  <a:pt x="535" y="59"/>
                </a:lnTo>
                <a:close/>
                <a:moveTo>
                  <a:pt x="477" y="72"/>
                </a:moveTo>
                <a:lnTo>
                  <a:pt x="560" y="125"/>
                </a:lnTo>
                <a:cubicBezTo>
                  <a:pt x="572" y="133"/>
                  <a:pt x="582" y="155"/>
                  <a:pt x="582" y="175"/>
                </a:cubicBezTo>
                <a:lnTo>
                  <a:pt x="582" y="937"/>
                </a:lnTo>
                <a:cubicBezTo>
                  <a:pt x="582" y="957"/>
                  <a:pt x="572" y="966"/>
                  <a:pt x="560" y="959"/>
                </a:cubicBezTo>
                <a:lnTo>
                  <a:pt x="477" y="906"/>
                </a:lnTo>
                <a:cubicBezTo>
                  <a:pt x="464" y="898"/>
                  <a:pt x="454" y="875"/>
                  <a:pt x="454" y="856"/>
                </a:cubicBezTo>
                <a:lnTo>
                  <a:pt x="454" y="93"/>
                </a:lnTo>
                <a:cubicBezTo>
                  <a:pt x="454" y="74"/>
                  <a:pt x="464" y="64"/>
                  <a:pt x="477" y="72"/>
                </a:cubicBezTo>
                <a:close/>
                <a:moveTo>
                  <a:pt x="820" y="308"/>
                </a:moveTo>
                <a:lnTo>
                  <a:pt x="869" y="340"/>
                </a:lnTo>
                <a:cubicBezTo>
                  <a:pt x="872" y="341"/>
                  <a:pt x="874" y="343"/>
                  <a:pt x="877" y="345"/>
                </a:cubicBezTo>
                <a:lnTo>
                  <a:pt x="1316" y="289"/>
                </a:lnTo>
                <a:cubicBezTo>
                  <a:pt x="1305" y="264"/>
                  <a:pt x="1279" y="250"/>
                  <a:pt x="1249" y="253"/>
                </a:cubicBezTo>
                <a:lnTo>
                  <a:pt x="820" y="308"/>
                </a:lnTo>
                <a:close/>
                <a:moveTo>
                  <a:pt x="762" y="322"/>
                </a:moveTo>
                <a:lnTo>
                  <a:pt x="845" y="375"/>
                </a:lnTo>
                <a:cubicBezTo>
                  <a:pt x="857" y="382"/>
                  <a:pt x="867" y="405"/>
                  <a:pt x="867" y="424"/>
                </a:cubicBezTo>
                <a:lnTo>
                  <a:pt x="867" y="1187"/>
                </a:lnTo>
                <a:cubicBezTo>
                  <a:pt x="867" y="1206"/>
                  <a:pt x="857" y="1216"/>
                  <a:pt x="845" y="1208"/>
                </a:cubicBezTo>
                <a:lnTo>
                  <a:pt x="762" y="1155"/>
                </a:lnTo>
                <a:cubicBezTo>
                  <a:pt x="750" y="1147"/>
                  <a:pt x="740" y="1125"/>
                  <a:pt x="740" y="1105"/>
                </a:cubicBezTo>
                <a:lnTo>
                  <a:pt x="740" y="343"/>
                </a:lnTo>
                <a:cubicBezTo>
                  <a:pt x="740" y="323"/>
                  <a:pt x="750" y="314"/>
                  <a:pt x="762" y="322"/>
                </a:cubicBezTo>
                <a:close/>
                <a:moveTo>
                  <a:pt x="908" y="408"/>
                </a:moveTo>
                <a:lnTo>
                  <a:pt x="1368" y="349"/>
                </a:lnTo>
                <a:cubicBezTo>
                  <a:pt x="1407" y="344"/>
                  <a:pt x="1440" y="370"/>
                  <a:pt x="1440" y="408"/>
                </a:cubicBezTo>
                <a:lnTo>
                  <a:pt x="1440" y="1064"/>
                </a:lnTo>
                <a:cubicBezTo>
                  <a:pt x="1440" y="1102"/>
                  <a:pt x="1407" y="1137"/>
                  <a:pt x="1368" y="1142"/>
                </a:cubicBezTo>
                <a:lnTo>
                  <a:pt x="908" y="1201"/>
                </a:lnTo>
                <a:lnTo>
                  <a:pt x="908" y="408"/>
                </a:lnTo>
                <a:close/>
                <a:moveTo>
                  <a:pt x="996" y="515"/>
                </a:moveTo>
                <a:lnTo>
                  <a:pt x="1356" y="469"/>
                </a:lnTo>
                <a:lnTo>
                  <a:pt x="1356" y="631"/>
                </a:lnTo>
                <a:lnTo>
                  <a:pt x="996" y="677"/>
                </a:lnTo>
                <a:lnTo>
                  <a:pt x="996" y="515"/>
                </a:lnTo>
                <a:close/>
                <a:moveTo>
                  <a:pt x="622" y="158"/>
                </a:moveTo>
                <a:lnTo>
                  <a:pt x="1082" y="99"/>
                </a:lnTo>
                <a:cubicBezTo>
                  <a:pt x="1122" y="94"/>
                  <a:pt x="1155" y="121"/>
                  <a:pt x="1155" y="158"/>
                </a:cubicBezTo>
                <a:lnTo>
                  <a:pt x="1155" y="177"/>
                </a:lnTo>
                <a:lnTo>
                  <a:pt x="719" y="233"/>
                </a:lnTo>
                <a:cubicBezTo>
                  <a:pt x="688" y="242"/>
                  <a:pt x="676" y="262"/>
                  <a:pt x="677" y="303"/>
                </a:cubicBezTo>
                <a:lnTo>
                  <a:pt x="677" y="944"/>
                </a:lnTo>
                <a:lnTo>
                  <a:pt x="622" y="951"/>
                </a:lnTo>
                <a:lnTo>
                  <a:pt x="622" y="158"/>
                </a:lnTo>
                <a:close/>
                <a:moveTo>
                  <a:pt x="286" y="530"/>
                </a:moveTo>
                <a:lnTo>
                  <a:pt x="378" y="530"/>
                </a:lnTo>
                <a:lnTo>
                  <a:pt x="378" y="381"/>
                </a:lnTo>
                <a:lnTo>
                  <a:pt x="293" y="381"/>
                </a:lnTo>
                <a:cubicBezTo>
                  <a:pt x="215" y="381"/>
                  <a:pt x="152" y="445"/>
                  <a:pt x="152" y="523"/>
                </a:cubicBezTo>
                <a:lnTo>
                  <a:pt x="152" y="1314"/>
                </a:lnTo>
                <a:cubicBezTo>
                  <a:pt x="152" y="1378"/>
                  <a:pt x="195" y="1433"/>
                  <a:pt x="254" y="1450"/>
                </a:cubicBezTo>
                <a:lnTo>
                  <a:pt x="254" y="1450"/>
                </a:lnTo>
                <a:lnTo>
                  <a:pt x="0" y="1651"/>
                </a:lnTo>
                <a:lnTo>
                  <a:pt x="0" y="1774"/>
                </a:lnTo>
                <a:lnTo>
                  <a:pt x="1910" y="1774"/>
                </a:lnTo>
                <a:lnTo>
                  <a:pt x="1910" y="1651"/>
                </a:lnTo>
                <a:lnTo>
                  <a:pt x="1638" y="1452"/>
                </a:lnTo>
                <a:cubicBezTo>
                  <a:pt x="1701" y="1438"/>
                  <a:pt x="1748" y="1381"/>
                  <a:pt x="1748" y="1314"/>
                </a:cubicBezTo>
                <a:lnTo>
                  <a:pt x="1748" y="523"/>
                </a:lnTo>
                <a:cubicBezTo>
                  <a:pt x="1748" y="445"/>
                  <a:pt x="1685" y="381"/>
                  <a:pt x="1607" y="381"/>
                </a:cubicBezTo>
                <a:lnTo>
                  <a:pt x="1523" y="381"/>
                </a:lnTo>
                <a:lnTo>
                  <a:pt x="1523" y="530"/>
                </a:lnTo>
                <a:lnTo>
                  <a:pt x="1614" y="530"/>
                </a:lnTo>
                <a:lnTo>
                  <a:pt x="1614" y="1336"/>
                </a:lnTo>
                <a:lnTo>
                  <a:pt x="286" y="1336"/>
                </a:lnTo>
                <a:lnTo>
                  <a:pt x="286" y="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81614" tIns="40807" rIns="81614" bIns="40807" numCol="1" anchor="t" anchorCtr="0" compatLnSpc="1"/>
          <a:lstStyle/>
          <a:p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60465" y="2614951"/>
            <a:ext cx="913633" cy="405576"/>
          </a:xfrm>
          <a:prstGeom prst="rect">
            <a:avLst/>
          </a:prstGeom>
          <a:noFill/>
        </p:spPr>
        <p:txBody>
          <a:bodyPr wrap="square" lIns="81614" tIns="40807" rIns="81614" bIns="40807" rtlCol="0">
            <a:spAutoFit/>
          </a:bodyPr>
          <a:lstStyle/>
          <a:p>
            <a:pPr algn="dist"/>
            <a:r>
              <a:rPr lang="zh-CN" altLang="en-US" sz="2100" b="1" dirty="0">
                <a:solidFill>
                  <a:srgbClr val="F8F8F8"/>
                </a:solidFill>
                <a:latin typeface="+mn-ea"/>
              </a:rPr>
              <a:t>目录</a:t>
            </a:r>
            <a:endParaRPr lang="zh-CN" altLang="en-US" sz="2100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90087" y="2908017"/>
            <a:ext cx="882967" cy="29785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en-US" altLang="zh-CN" sz="1400" dirty="0">
                <a:solidFill>
                  <a:srgbClr val="F8F8F8"/>
                </a:solidFill>
                <a:latin typeface="+mn-ea"/>
              </a:rPr>
              <a:t>Contents</a:t>
            </a:r>
            <a:endParaRPr lang="zh-CN" altLang="en-US" sz="1400" dirty="0">
              <a:solidFill>
                <a:srgbClr val="F8F8F8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0" grpId="0" animBg="1"/>
      <p:bldP spid="21" grpId="0" animBg="1"/>
      <p:bldP spid="28" grpId="0" animBg="1"/>
      <p:bldP spid="29" grpId="0" bldLvl="0" animBg="1"/>
      <p:bldP spid="29" grpId="1" bldLvl="0" animBg="1"/>
      <p:bldP spid="67" grpId="0" bldLvl="0" animBg="1"/>
      <p:bldP spid="67" grpId="1" bldLvl="0" animBg="1"/>
      <p:bldP spid="68" grpId="0" bldLvl="0" animBg="1"/>
      <p:bldP spid="68" grpId="1" bldLvl="0" animBg="1"/>
      <p:bldP spid="69" grpId="0" bldLvl="0" animBg="1"/>
      <p:bldP spid="69" grpId="1" bldLvl="0" animBg="1"/>
      <p:bldP spid="70" grpId="0" bldLvl="0" animBg="1"/>
      <p:bldP spid="70" grpId="1" bldLvl="0" animBg="1"/>
      <p:bldP spid="30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2" grpId="0"/>
      <p:bldP spid="25" grpId="0"/>
      <p:bldP spid="26" grpId="0"/>
      <p:bldP spid="27" grpId="0"/>
      <p:bldP spid="31" grpId="0"/>
      <p:bldP spid="4" grpId="0"/>
      <p:bldP spid="33" grpId="0"/>
      <p:bldP spid="34" grpId="0"/>
      <p:bldP spid="35" grpId="0"/>
      <p:bldP spid="36" grpId="0"/>
      <p:bldP spid="37" grpId="0"/>
      <p:bldP spid="22" grpId="0" animBg="1"/>
      <p:bldP spid="23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0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364088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500"/>
          <p:cNvSpPr txBox="1"/>
          <p:nvPr/>
        </p:nvSpPr>
        <p:spPr>
          <a:xfrm>
            <a:off x="3616325" y="145415"/>
            <a:ext cx="1910715" cy="451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 b="1" dirty="0">
                <a:solidFill>
                  <a:srgbClr val="314865"/>
                </a:solidFill>
                <a:latin typeface="+mj-ea"/>
                <a:ea typeface="+mj-ea"/>
              </a:rPr>
              <a:t>背景与意义</a:t>
            </a:r>
            <a:endParaRPr lang="zh-CN" altLang="en-US" sz="2000" b="1" dirty="0">
              <a:solidFill>
                <a:srgbClr val="314865"/>
              </a:solidFill>
              <a:latin typeface="+mj-ea"/>
              <a:ea typeface="+mj-ea"/>
            </a:endParaRPr>
          </a:p>
        </p:txBody>
      </p:sp>
      <p:pic>
        <p:nvPicPr>
          <p:cNvPr id="2" name="图片 1" descr="子系统分解图 (2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" y="1000760"/>
            <a:ext cx="8006715" cy="314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0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364088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500"/>
          <p:cNvSpPr txBox="1"/>
          <p:nvPr/>
        </p:nvSpPr>
        <p:spPr>
          <a:xfrm>
            <a:off x="3616325" y="145415"/>
            <a:ext cx="1910715" cy="45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rgbClr val="314865"/>
                </a:solidFill>
                <a:ea typeface="微软雅黑" panose="020B0503020204020204" pitchFamily="34" charset="-122"/>
                <a:sym typeface="+mn-ea"/>
              </a:rPr>
              <a:t>主要功能模块</a:t>
            </a:r>
            <a:endParaRPr lang="zh-CN" altLang="en-US" sz="2000" b="1" dirty="0">
              <a:solidFill>
                <a:srgbClr val="314865"/>
              </a:solidFill>
              <a:latin typeface="+mj-ea"/>
              <a:ea typeface="+mj-ea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1561053" y="1027727"/>
            <a:ext cx="7074824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8759" tIns="29380" rIns="58759" bIns="2938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子系统分解图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540" y="371475"/>
            <a:ext cx="6597650" cy="4294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0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64088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00"/>
          <p:cNvSpPr txBox="1"/>
          <p:nvPr/>
        </p:nvSpPr>
        <p:spPr>
          <a:xfrm>
            <a:off x="3632200" y="155575"/>
            <a:ext cx="1880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14865"/>
                </a:solidFill>
                <a:latin typeface="+mj-ea"/>
                <a:ea typeface="+mj-ea"/>
                <a:sym typeface="+mn-ea"/>
              </a:rPr>
              <a:t>系统基本架构</a:t>
            </a:r>
            <a:endParaRPr lang="zh-CN" altLang="en-US" sz="2000" b="1" dirty="0">
              <a:solidFill>
                <a:srgbClr val="314865"/>
              </a:solidFill>
              <a:latin typeface="+mj-ea"/>
              <a:ea typeface="+mj-ea"/>
            </a:endParaRPr>
          </a:p>
          <a:p>
            <a:pPr algn="ctr"/>
            <a:endParaRPr lang="zh-CN" altLang="en-US" sz="2000" b="1" dirty="0">
              <a:solidFill>
                <a:srgbClr val="314865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 descr="子系统分解图 (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772160"/>
            <a:ext cx="8921115" cy="369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>
            <a:off x="0" y="370800"/>
            <a:ext cx="2117090" cy="381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00"/>
          <p:cNvSpPr txBox="1"/>
          <p:nvPr/>
        </p:nvSpPr>
        <p:spPr>
          <a:xfrm>
            <a:off x="2116847" y="170745"/>
            <a:ext cx="15841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14865"/>
                </a:solidFill>
                <a:ea typeface="微软雅黑" panose="020B0503020204020204" pitchFamily="34" charset="-122"/>
              </a:rPr>
              <a:t>技术重难点</a:t>
            </a:r>
            <a:endParaRPr lang="zh-CN" altLang="en-US" sz="2000" b="1" dirty="0">
              <a:solidFill>
                <a:srgbClr val="314865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子系统分解图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960" y="-169545"/>
            <a:ext cx="5547360" cy="526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64088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500"/>
          <p:cNvSpPr txBox="1"/>
          <p:nvPr/>
        </p:nvSpPr>
        <p:spPr>
          <a:xfrm>
            <a:off x="3779912" y="155416"/>
            <a:ext cx="15841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14865"/>
                </a:solidFill>
                <a:ea typeface="微软雅黑" panose="020B0503020204020204" pitchFamily="34" charset="-122"/>
              </a:rPr>
              <a:t>项目亮点</a:t>
            </a:r>
            <a:endParaRPr lang="zh-CN" altLang="en-US" sz="2000" b="1" dirty="0">
              <a:solidFill>
                <a:srgbClr val="314865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子系统分解图 (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371475"/>
            <a:ext cx="8007985" cy="390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64088" y="371440"/>
            <a:ext cx="3779912" cy="0"/>
          </a:xfrm>
          <a:prstGeom prst="line">
            <a:avLst/>
          </a:prstGeom>
          <a:ln w="2540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500"/>
          <p:cNvSpPr txBox="1"/>
          <p:nvPr/>
        </p:nvSpPr>
        <p:spPr>
          <a:xfrm>
            <a:off x="3779912" y="155416"/>
            <a:ext cx="15841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14865"/>
                </a:solidFill>
                <a:ea typeface="微软雅黑" panose="020B0503020204020204" pitchFamily="34" charset="-122"/>
              </a:rPr>
              <a:t>部署结构</a:t>
            </a:r>
            <a:endParaRPr lang="zh-CN" altLang="en-US" sz="2000" b="1" dirty="0">
              <a:solidFill>
                <a:srgbClr val="314865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子系统分解图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805" y="750570"/>
            <a:ext cx="8037195" cy="365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70486" y="952200"/>
            <a:ext cx="1463254" cy="682575"/>
          </a:xfrm>
          <a:prstGeom prst="rect">
            <a:avLst/>
          </a:prstGeom>
          <a:noFill/>
        </p:spPr>
        <p:txBody>
          <a:bodyPr wrap="none" lIns="81614" tIns="40807" rIns="81614" bIns="40807" rtlCol="0">
            <a:spAutoFit/>
          </a:bodyPr>
          <a:lstStyle/>
          <a:p>
            <a:r>
              <a:rPr lang="zh-CN" altLang="en-US" sz="3900" b="1" dirty="0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谢</a:t>
            </a:r>
            <a:endParaRPr lang="zh-CN" altLang="en-US" sz="3900" b="1" dirty="0">
              <a:solidFill>
                <a:srgbClr val="31486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237" y="1761661"/>
            <a:ext cx="7766078" cy="2019935"/>
          </a:xfrm>
          <a:prstGeom prst="rect">
            <a:avLst/>
          </a:prstGeom>
          <a:noFill/>
        </p:spPr>
        <p:txBody>
          <a:bodyPr wrap="square" lIns="81614" tIns="40807" rIns="81614" bIns="40807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dirty="0">
                <a:solidFill>
                  <a:srgbClr val="314865"/>
                </a:solidFill>
                <a:latin typeface="+mj-ea"/>
                <a:ea typeface="+mj-ea"/>
              </a:rPr>
              <a:t>感谢母校提供的学习与实践的机会；</a:t>
            </a:r>
            <a:endParaRPr lang="en-US" altLang="zh-CN" sz="2100" dirty="0">
              <a:solidFill>
                <a:srgbClr val="314865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00" dirty="0">
                <a:solidFill>
                  <a:srgbClr val="314865"/>
                </a:solidFill>
                <a:latin typeface="+mj-ea"/>
                <a:ea typeface="+mj-ea"/>
              </a:rPr>
              <a:t>感谢杨健老师给予的耐心指导；</a:t>
            </a:r>
            <a:endParaRPr lang="en-US" altLang="zh-CN" sz="2100" dirty="0">
              <a:solidFill>
                <a:srgbClr val="314865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00" dirty="0">
                <a:solidFill>
                  <a:srgbClr val="314865"/>
                </a:solidFill>
                <a:latin typeface="+mj-ea"/>
                <a:ea typeface="+mj-ea"/>
              </a:rPr>
              <a:t>感谢同学朋友的帮助；</a:t>
            </a:r>
            <a:endParaRPr lang="en-US" altLang="zh-CN" sz="2100" dirty="0">
              <a:solidFill>
                <a:srgbClr val="314865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00" dirty="0">
                <a:solidFill>
                  <a:srgbClr val="314865"/>
                </a:solidFill>
                <a:latin typeface="+mj-ea"/>
                <a:ea typeface="+mj-ea"/>
              </a:rPr>
              <a:t>感谢老师们的答辩评审！</a:t>
            </a:r>
            <a:endParaRPr lang="zh-CN" altLang="en-US" sz="2100" dirty="0">
              <a:solidFill>
                <a:srgbClr val="314865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9" grpId="0"/>
      <p:bldP spid="28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0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1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2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3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4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5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6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7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8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19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2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20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21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22.xml><?xml version="1.0" encoding="utf-8"?>
<p:tagLst xmlns:p="http://schemas.openxmlformats.org/presentationml/2006/main">
  <p:tag name="ISPRING_PRESENTATION_TITLE" val="9"/>
  <p:tag name="commondata" val="eyJoZGlkIjoiYjk5ODM0YmMxOWJiYWQyNDU4MGIzYWRmYTA0ZmI5NDcifQ=="/>
</p:tagLst>
</file>

<file path=ppt/tags/tag3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4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5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6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7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8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ags/tag9.xml><?xml version="1.0" encoding="utf-8"?>
<p:tagLst xmlns:p="http://schemas.openxmlformats.org/presentationml/2006/main">
  <p:tag name="KSO_WM_DIAGRAM_VIRTUALLY_FRAME" val="{&quot;height&quot;:291.6549606299212,&quot;left&quot;:226.19590551181105,&quot;top&quot;:46.10551181102362,&quot;width&quot;:333.4383464566929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230</Words>
  <Application>WPS 演示</Application>
  <PresentationFormat>全屏显示(16:9)</PresentationFormat>
  <Paragraphs>65</Paragraphs>
  <Slides>9</Slides>
  <Notes>38</Notes>
  <HiddenSlides>1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Calibri</vt:lpstr>
      <vt:lpstr>Arial Black</vt:lpstr>
      <vt:lpstr>黑体</vt:lpstr>
      <vt:lpstr>基本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</dc:title>
  <dc:creator>www.tukuppt.com</dc:creator>
  <cp:keywords>tukuppt</cp:keywords>
  <cp:lastModifiedBy>Aron</cp:lastModifiedBy>
  <cp:revision>36</cp:revision>
  <dcterms:created xsi:type="dcterms:W3CDTF">2014-05-08T14:30:00Z</dcterms:created>
  <dcterms:modified xsi:type="dcterms:W3CDTF">2024-05-30T11:57:55Z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74811586971D4C26AF532BADABD5D421_12</vt:lpwstr>
  </property>
  <property fmtid="{D5CDD505-2E9C-101B-9397-08002B2CF9AE}" pid="3" name="KSOProductBuildVer">
    <vt:lpwstr>2052-12.1.0.16729</vt:lpwstr>
  </property>
</Properties>
</file>